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9" r:id="rId4"/>
  </p:sldMasterIdLst>
  <p:notesMasterIdLst>
    <p:notesMasterId r:id="rId17"/>
  </p:notesMasterIdLst>
  <p:handoutMasterIdLst>
    <p:handoutMasterId r:id="rId18"/>
  </p:handoutMasterIdLst>
  <p:sldIdLst>
    <p:sldId id="256" r:id="rId5"/>
    <p:sldId id="266" r:id="rId6"/>
    <p:sldId id="299" r:id="rId7"/>
    <p:sldId id="271" r:id="rId8"/>
    <p:sldId id="300" r:id="rId9"/>
    <p:sldId id="284" r:id="rId10"/>
    <p:sldId id="301" r:id="rId11"/>
    <p:sldId id="302" r:id="rId12"/>
    <p:sldId id="303" r:id="rId13"/>
    <p:sldId id="304" r:id="rId14"/>
    <p:sldId id="288" r:id="rId15"/>
    <p:sldId id="29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66" d="100"/>
          <a:sy n="66" d="100"/>
        </p:scale>
        <p:origin x="668" y="3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1/6/2023</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11</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12</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2/1/20XX</a:t>
            </a:r>
            <a:endParaRPr lang="en-US" dirty="0"/>
          </a:p>
        </p:txBody>
      </p:sp>
      <p:sp>
        <p:nvSpPr>
          <p:cNvPr id="5" name="Footer Placeholder 4"/>
          <p:cNvSpPr>
            <a:spLocks noGrp="1"/>
          </p:cNvSpPr>
          <p:nvPr>
            <p:ph type="ftr" sz="quarter" idx="11"/>
          </p:nvPr>
        </p:nvSpPr>
        <p:spPr>
          <a:xfrm>
            <a:off x="1127124" y="329307"/>
            <a:ext cx="5943668" cy="309201"/>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FAEF9944-A4F6-4C59-AEBD-678D6480B8EA}"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90303837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2/1/20XX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2592051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2/1/20XX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9964036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r>
              <a:rPr lang="en-US">
                <a:solidFill>
                  <a:srgbClr val="FFFFFF"/>
                </a:solidFill>
                <a:effectLst>
                  <a:outerShdw blurRad="50800" dist="38100" dir="2700000" algn="tl" rotWithShape="0">
                    <a:prstClr val="black">
                      <a:alpha val="43000"/>
                    </a:prstClr>
                  </a:outerShdw>
                </a:effectLst>
              </a:rPr>
              <a:t>2/1/20XX</a:t>
            </a:r>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17312465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a:t>2/1/20XX</a:t>
            </a:r>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634816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a:solidFill>
                  <a:schemeClr val="tx2"/>
                </a:solidFill>
              </a:rPr>
              <a:t>2/1/20XX</a:t>
            </a:r>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297701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2034048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2/1/20XX</a:t>
            </a:r>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413022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87520751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146886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353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r>
              <a:rPr lang="en-US"/>
              <a:t>2/1/20XX</a:t>
            </a:r>
            <a:endParaRPr lang="en-US" dirty="0"/>
          </a:p>
        </p:txBody>
      </p:sp>
      <p:sp>
        <p:nvSpPr>
          <p:cNvPr id="5" name="Footer Placeholder 4"/>
          <p:cNvSpPr>
            <a:spLocks noGrp="1"/>
          </p:cNvSpPr>
          <p:nvPr>
            <p:ph type="ftr" sz="quarter" idx="11"/>
          </p:nvPr>
        </p:nvSpPr>
        <p:spPr/>
        <p:txBody>
          <a:bodyPr/>
          <a:lstStyle>
            <a:lvl1pPr>
              <a:defRPr sz="1200"/>
            </a:lvl1p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122218297"/>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379054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a:t>2/1/20XX</a:t>
            </a:r>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437537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a:t>2/1/20XX</a:t>
            </a:r>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748291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432236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r>
              <a:rPr lang="en-US"/>
              <a:t>2/1/20XX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4812102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2/1/20XX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7357556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2/1/20XX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6371496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2/1/20XX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2314978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2/1/20XX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511996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2/1/20XX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79104420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r>
              <a:rPr lang="en-US"/>
              <a:t>2/1/20XX</a:t>
            </a:r>
            <a:endParaRPr lang="en-US" dirty="0"/>
          </a:p>
        </p:txBody>
      </p:sp>
      <p:sp>
        <p:nvSpPr>
          <p:cNvPr id="6" name="Footer Placeholder 5"/>
          <p:cNvSpPr>
            <a:spLocks noGrp="1"/>
          </p:cNvSpPr>
          <p:nvPr>
            <p:ph type="ftr" sz="quarter" idx="11"/>
          </p:nvPr>
        </p:nvSpPr>
        <p:spPr>
          <a:xfrm>
            <a:off x="1125300" y="318640"/>
            <a:ext cx="4877818"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FAEF9944-A4F6-4C59-AEBD-678D6480B8EA}" type="slidenum">
              <a:rPr lang="en-US" smtClean="0"/>
              <a:pPr/>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37479956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2/1/20XX</a:t>
            </a:r>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68411070"/>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6" r:id="rId16"/>
    <p:sldLayoutId id="2147484067" r:id="rId17"/>
    <p:sldLayoutId id="2147484068" r:id="rId18"/>
    <p:sldLayoutId id="2147484069" r:id="rId19"/>
    <p:sldLayoutId id="2147484070" r:id="rId20"/>
    <p:sldLayoutId id="2147484071" r:id="rId21"/>
    <p:sldLayoutId id="2147484072" r:id="rId22"/>
    <p:sldLayoutId id="2147483964" r:id="rId23"/>
  </p:sldLayoutIdLst>
  <p:hf hd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8775" y="1057275"/>
            <a:ext cx="5122545" cy="2173288"/>
          </a:xfrm>
        </p:spPr>
        <p:txBody>
          <a:bodyPr vert="horz" lIns="109728" tIns="109728" rIns="109728" bIns="91440" rtlCol="0" anchor="ctr">
            <a:normAutofit/>
          </a:bodyPr>
          <a:lstStyle/>
          <a:p>
            <a:r>
              <a:rPr lang="en-US" dirty="0"/>
              <a:t>PROJECT NO I </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p:txBody>
          <a:bodyPr vert="horz" lIns="109728" tIns="109728" rIns="109728" bIns="91440" rtlCol="0" anchor="t">
            <a:normAutofit/>
          </a:bodyPr>
          <a:lstStyle/>
          <a:p>
            <a:r>
              <a:rPr lang="en-US" dirty="0"/>
              <a:t>RAMAA DEVI S</a:t>
            </a:r>
          </a:p>
        </p:txBody>
      </p:sp>
      <p:sp>
        <p:nvSpPr>
          <p:cNvPr id="6" name="Footer Placeholder 5">
            <a:extLst>
              <a:ext uri="{FF2B5EF4-FFF2-40B4-BE49-F238E27FC236}">
                <a16:creationId xmlns:a16="http://schemas.microsoft.com/office/drawing/2014/main" id="{112A0352-7A16-48F0-9C66-57C647D319F8}"/>
              </a:ext>
            </a:extLst>
          </p:cNvPr>
          <p:cNvSpPr>
            <a:spLocks noGrp="1"/>
          </p:cNvSpPr>
          <p:nvPr>
            <p:ph type="ftr" sz="quarter" idx="11"/>
          </p:nvPr>
        </p:nvSpPr>
        <p:spPr/>
        <p:txBody>
          <a:bodyPr/>
          <a:lstStyle/>
          <a:p>
            <a:pPr algn="l"/>
            <a:r>
              <a:rPr lang="en-US"/>
              <a:t>Presentation Title</a:t>
            </a:r>
            <a:endParaRPr lang="en-US" dirty="0"/>
          </a:p>
        </p:txBody>
      </p:sp>
      <p:sp>
        <p:nvSpPr>
          <p:cNvPr id="5" name="Date Placeholder 4">
            <a:extLst>
              <a:ext uri="{FF2B5EF4-FFF2-40B4-BE49-F238E27FC236}">
                <a16:creationId xmlns:a16="http://schemas.microsoft.com/office/drawing/2014/main" id="{63029686-87BE-4E75-8373-8D06DD4412B3}"/>
              </a:ext>
            </a:extLst>
          </p:cNvPr>
          <p:cNvSpPr>
            <a:spLocks noGrp="1"/>
          </p:cNvSpPr>
          <p:nvPr>
            <p:ph type="dt" sz="half" idx="10"/>
          </p:nvPr>
        </p:nvSpPr>
        <p:spPr/>
        <p:txBody>
          <a:bodyPr/>
          <a:lstStyle/>
          <a:p>
            <a:pPr algn="l"/>
            <a:r>
              <a:rPr lang="en-US">
                <a:solidFill>
                  <a:srgbClr val="FFFFFF"/>
                </a:solidFill>
                <a:effectLst>
                  <a:outerShdw blurRad="50800" dist="38100" dir="2700000" algn="tl" rotWithShape="0">
                    <a:prstClr val="black">
                      <a:alpha val="43000"/>
                    </a:prstClr>
                  </a:outerShdw>
                </a:effectLst>
              </a:rPr>
              <a:t>2/1/20XX</a:t>
            </a:r>
            <a:endParaRPr lang="en-US" dirty="0">
              <a:solidFill>
                <a:srgbClr val="FFFFFF"/>
              </a:solidFill>
              <a:effectLst>
                <a:outerShdw blurRad="50800" dist="38100" dir="2700000" algn="tl" rotWithShape="0">
                  <a:prstClr val="black">
                    <a:alpha val="43000"/>
                  </a:prstClr>
                </a:outerShdw>
              </a:effectLst>
            </a:endParaRPr>
          </a:p>
        </p:txBody>
      </p:sp>
      <p:sp>
        <p:nvSpPr>
          <p:cNvPr id="9" name="Slide Number Placeholder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1</a:t>
            </a:fld>
            <a:endParaRPr lang="en-US" dirty="0">
              <a:solidFill>
                <a:srgbClr val="FFFFFF"/>
              </a:solidFill>
              <a:effectLst>
                <a:outerShdw blurRad="50800" dist="38100" dir="2700000" algn="tl" rotWithShape="0">
                  <a:prstClr val="black">
                    <a:alpha val="43000"/>
                  </a:prstClr>
                </a:outerShdw>
              </a:effectLst>
            </a:endParaRP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2" r="2"/>
          <a:stretch/>
        </p:blipFill>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p:txBody>
          <a:bodyPr>
            <a:noAutofit/>
          </a:bodyPr>
          <a:lstStyle/>
          <a:p>
            <a:r>
              <a:rPr lang="en-US" dirty="0"/>
              <a:t>DATA VISUALIZATION(CONTINUED)</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p:txBody>
          <a:bodyPr/>
          <a:lstStyle/>
          <a:p>
            <a:r>
              <a:rPr lang="en-US" dirty="0"/>
              <a:t>SCATTERPLOT</a:t>
            </a:r>
          </a:p>
        </p:txBody>
      </p:sp>
      <p:pic>
        <p:nvPicPr>
          <p:cNvPr id="3" name="Content Placeholder 2">
            <a:extLst>
              <a:ext uri="{FF2B5EF4-FFF2-40B4-BE49-F238E27FC236}">
                <a16:creationId xmlns:a16="http://schemas.microsoft.com/office/drawing/2014/main" id="{CEA0B254-36F9-82F3-3F4C-2989B7620779}"/>
              </a:ext>
            </a:extLst>
          </p:cNvPr>
          <p:cNvPicPr>
            <a:picLocks noGrp="1" noChangeAspect="1"/>
          </p:cNvPicPr>
          <p:nvPr>
            <p:ph idx="1"/>
          </p:nvPr>
        </p:nvPicPr>
        <p:blipFill>
          <a:blip r:embed="rId2"/>
          <a:stretch>
            <a:fillRect/>
          </a:stretch>
        </p:blipFill>
        <p:spPr>
          <a:xfrm>
            <a:off x="649287" y="2492943"/>
            <a:ext cx="3518675" cy="3003082"/>
          </a:xfrm>
        </p:spPr>
      </p:pic>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p:txBody>
          <a:bodyPr/>
          <a:lstStyle/>
          <a:p>
            <a:r>
              <a:rPr lang="en-US" dirty="0"/>
              <a:t>JOINT PLOT</a:t>
            </a:r>
          </a:p>
        </p:txBody>
      </p:sp>
      <p:pic>
        <p:nvPicPr>
          <p:cNvPr id="8" name="Content Placeholder 7">
            <a:extLst>
              <a:ext uri="{FF2B5EF4-FFF2-40B4-BE49-F238E27FC236}">
                <a16:creationId xmlns:a16="http://schemas.microsoft.com/office/drawing/2014/main" id="{D6F3F60B-D6D6-D1B8-D31B-5D86A1B9010F}"/>
              </a:ext>
            </a:extLst>
          </p:cNvPr>
          <p:cNvPicPr>
            <a:picLocks noGrp="1" noChangeAspect="1"/>
          </p:cNvPicPr>
          <p:nvPr>
            <p:ph idx="17"/>
          </p:nvPr>
        </p:nvPicPr>
        <p:blipFill>
          <a:blip r:embed="rId3"/>
          <a:stretch>
            <a:fillRect/>
          </a:stretch>
        </p:blipFill>
        <p:spPr>
          <a:xfrm>
            <a:off x="4337614" y="2419555"/>
            <a:ext cx="3517900" cy="3076470"/>
          </a:xfrm>
        </p:spPr>
      </p:pic>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p:txBody>
          <a:bodyPr/>
          <a:lstStyle/>
          <a:p>
            <a:r>
              <a:rPr lang="en-US" dirty="0"/>
              <a:t>LMP PLOT</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idx="15"/>
          </p:nvPr>
        </p:nvSpPr>
        <p:spPr/>
        <p:txBody>
          <a:bodyPr>
            <a:normAutofit/>
          </a:bodyPr>
          <a:lstStyle/>
          <a:p>
            <a:pPr marL="0" indent="0">
              <a:buNone/>
            </a:pPr>
            <a:r>
              <a:rPr lang="en-US" dirty="0"/>
              <a:t> </a:t>
            </a:r>
          </a:p>
        </p:txBody>
      </p:sp>
      <p:sp>
        <p:nvSpPr>
          <p:cNvPr id="5" name="Footer Placeholder 4">
            <a:extLst>
              <a:ext uri="{FF2B5EF4-FFF2-40B4-BE49-F238E27FC236}">
                <a16:creationId xmlns:a16="http://schemas.microsoft.com/office/drawing/2014/main" id="{60E1A468-4484-47F2-8588-752552EE416C}"/>
              </a:ext>
            </a:extLst>
          </p:cNvPr>
          <p:cNvSpPr>
            <a:spLocks noGrp="1"/>
          </p:cNvSpPr>
          <p:nvPr>
            <p:ph type="ftr" sz="quarter" idx="11"/>
          </p:nvPr>
        </p:nvSpPr>
        <p:spPr/>
        <p:txBody>
          <a:bodyPr/>
          <a:lstStyle/>
          <a:p>
            <a:r>
              <a:rPr lang="en-US" dirty="0"/>
              <a:t>Presentation Title</a:t>
            </a:r>
          </a:p>
        </p:txBody>
      </p:sp>
      <p:sp>
        <p:nvSpPr>
          <p:cNvPr id="4" name="Date Placeholder 3">
            <a:extLst>
              <a:ext uri="{FF2B5EF4-FFF2-40B4-BE49-F238E27FC236}">
                <a16:creationId xmlns:a16="http://schemas.microsoft.com/office/drawing/2014/main" id="{796EABB9-3A4D-494A-BBFF-20F1A5F84F27}"/>
              </a:ext>
            </a:extLst>
          </p:cNvPr>
          <p:cNvSpPr>
            <a:spLocks noGrp="1"/>
          </p:cNvSpPr>
          <p:nvPr>
            <p:ph type="dt" sz="half" idx="10"/>
          </p:nvPr>
        </p:nvSpPr>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p:txBody>
          <a:bodyPr/>
          <a:lstStyle/>
          <a:p>
            <a:fld id="{FAEF9944-A4F6-4C59-AEBD-678D6480B8EA}" type="slidenum">
              <a:rPr lang="en-US" smtClean="0"/>
              <a:pPr/>
              <a:t>10</a:t>
            </a:fld>
            <a:endParaRPr lang="en-US" dirty="0"/>
          </a:p>
        </p:txBody>
      </p:sp>
      <p:pic>
        <p:nvPicPr>
          <p:cNvPr id="17" name="Picture 16">
            <a:extLst>
              <a:ext uri="{FF2B5EF4-FFF2-40B4-BE49-F238E27FC236}">
                <a16:creationId xmlns:a16="http://schemas.microsoft.com/office/drawing/2014/main" id="{D0D0AEDB-20F1-1980-A650-F4892862FD2A}"/>
              </a:ext>
            </a:extLst>
          </p:cNvPr>
          <p:cNvPicPr>
            <a:picLocks noChangeAspect="1"/>
          </p:cNvPicPr>
          <p:nvPr/>
        </p:nvPicPr>
        <p:blipFill>
          <a:blip r:embed="rId4"/>
          <a:stretch>
            <a:fillRect/>
          </a:stretch>
        </p:blipFill>
        <p:spPr>
          <a:xfrm>
            <a:off x="8293544" y="2419555"/>
            <a:ext cx="3699533" cy="3076470"/>
          </a:xfrm>
          <a:prstGeom prst="rect">
            <a:avLst/>
          </a:prstGeom>
        </p:spPr>
      </p:pic>
    </p:spTree>
    <p:extLst>
      <p:ext uri="{BB962C8B-B14F-4D97-AF65-F5344CB8AC3E}">
        <p14:creationId xmlns:p14="http://schemas.microsoft.com/office/powerpoint/2010/main" val="281054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111015" y="460772"/>
            <a:ext cx="7209322" cy="4152799"/>
          </a:xfrm>
        </p:spPr>
        <p:txBody>
          <a:bodyPr>
            <a:normAutofit fontScale="90000"/>
          </a:bodyPr>
          <a:lstStyle/>
          <a:p>
            <a:r>
              <a:rPr lang="en-US" sz="1300" dirty="0"/>
              <a:t>This gives the study that about:</a:t>
            </a:r>
            <a:br>
              <a:rPr lang="en-US" sz="1300" dirty="0"/>
            </a:br>
            <a:br>
              <a:rPr lang="en-US" sz="1300" dirty="0"/>
            </a:br>
            <a:r>
              <a:rPr lang="en-US" sz="1300" dirty="0">
                <a:highlight>
                  <a:srgbClr val="FFFF00"/>
                </a:highlight>
              </a:rPr>
              <a:t>79% percent </a:t>
            </a:r>
            <a:r>
              <a:rPr lang="en-US" sz="1300" dirty="0"/>
              <a:t>customers are satisfied and recommend  with AMAZON.IN</a:t>
            </a:r>
            <a:br>
              <a:rPr lang="en-US" sz="1300" dirty="0"/>
            </a:br>
            <a:br>
              <a:rPr lang="en-US" sz="1300" dirty="0"/>
            </a:br>
            <a:r>
              <a:rPr lang="en-US" sz="1300" dirty="0">
                <a:highlight>
                  <a:srgbClr val="FFFF00"/>
                </a:highlight>
              </a:rPr>
              <a:t>62% percent </a:t>
            </a:r>
            <a:r>
              <a:rPr lang="en-US" sz="1300" dirty="0"/>
              <a:t>customers are satisfied and recommend  with AMAZON.IN and FLIPKART.COM </a:t>
            </a:r>
            <a:br>
              <a:rPr lang="en-US" sz="1300" dirty="0"/>
            </a:br>
            <a:br>
              <a:rPr lang="en-US" sz="1300" dirty="0">
                <a:highlight>
                  <a:srgbClr val="FFFF00"/>
                </a:highlight>
              </a:rPr>
            </a:br>
            <a:r>
              <a:rPr lang="en-US" sz="1300" dirty="0">
                <a:highlight>
                  <a:srgbClr val="FFFF00"/>
                </a:highlight>
              </a:rPr>
              <a:t>39% percent </a:t>
            </a:r>
            <a:r>
              <a:rPr lang="en-US" sz="1300" dirty="0"/>
              <a:t>customers are satisfied and recommend  with FLIPKART.COM</a:t>
            </a:r>
            <a:br>
              <a:rPr lang="en-US" sz="1300" dirty="0"/>
            </a:br>
            <a:br>
              <a:rPr lang="en-US" sz="1300" dirty="0"/>
            </a:br>
            <a:r>
              <a:rPr lang="en-US" sz="1300" dirty="0">
                <a:highlight>
                  <a:srgbClr val="FFFF00"/>
                </a:highlight>
              </a:rPr>
              <a:t>30% percent </a:t>
            </a:r>
            <a:r>
              <a:rPr lang="en-US" sz="1300" dirty="0"/>
              <a:t>customers are satisfied and recommend  with AMAZON.IN and MYNTRA.COM</a:t>
            </a:r>
            <a:br>
              <a:rPr lang="en-US" sz="1300" dirty="0"/>
            </a:br>
            <a:br>
              <a:rPr lang="en-US" sz="1300" dirty="0"/>
            </a:br>
            <a:r>
              <a:rPr lang="en-US" sz="1300" dirty="0">
                <a:highlight>
                  <a:srgbClr val="FFFF00"/>
                </a:highlight>
              </a:rPr>
              <a:t>20% percent </a:t>
            </a:r>
            <a:r>
              <a:rPr lang="en-US" sz="1300" dirty="0"/>
              <a:t>customers are satisfied and recommend  with AMAZON.IN,PAYTM.COM and MYNTRA.COM</a:t>
            </a:r>
            <a:br>
              <a:rPr lang="en-US" sz="1300" dirty="0"/>
            </a:br>
            <a:br>
              <a:rPr lang="en-US" sz="1300" dirty="0"/>
            </a:br>
            <a:r>
              <a:rPr lang="en-US" sz="1300" dirty="0">
                <a:highlight>
                  <a:srgbClr val="FFFF00"/>
                </a:highlight>
              </a:rPr>
              <a:t>15% percent </a:t>
            </a:r>
            <a:r>
              <a:rPr lang="en-US" sz="1300" dirty="0"/>
              <a:t>customers are satisfied and recommend  with AMAZON.IN,FLIPKART.COM and MYNTRA.COM</a:t>
            </a:r>
            <a:br>
              <a:rPr lang="en-US" sz="1300" dirty="0"/>
            </a:br>
            <a:br>
              <a:rPr lang="en-US" sz="1300" dirty="0"/>
            </a:br>
            <a:r>
              <a:rPr lang="en-US" sz="1300" dirty="0">
                <a:highlight>
                  <a:srgbClr val="FFFF00"/>
                </a:highlight>
              </a:rPr>
              <a:t>13% percent </a:t>
            </a:r>
            <a:r>
              <a:rPr lang="en-US" sz="1300" dirty="0"/>
              <a:t>customers are satisfied and recommend  with AMAZON.IN and PAYTM.COM</a:t>
            </a:r>
            <a:br>
              <a:rPr lang="en-US" sz="1300" dirty="0"/>
            </a:br>
            <a:br>
              <a:rPr lang="en-US" sz="1300" dirty="0">
                <a:highlight>
                  <a:srgbClr val="FFFF00"/>
                </a:highlight>
              </a:rPr>
            </a:br>
            <a:r>
              <a:rPr lang="en-US" sz="1300" dirty="0">
                <a:highlight>
                  <a:srgbClr val="FFFF00"/>
                </a:highlight>
              </a:rPr>
              <a:t>11% percent </a:t>
            </a:r>
            <a:r>
              <a:rPr lang="en-US" sz="1300" dirty="0"/>
              <a:t>customers are satisfied and recommend  with FLIPKART.COM,PAYTM.COM,MYNTRA.COM and SNAPDEAL.COM</a:t>
            </a:r>
            <a:br>
              <a:rPr lang="en-US" sz="1300" dirty="0"/>
            </a:br>
            <a:br>
              <a:rPr lang="en-US" sz="1300" dirty="0"/>
            </a:br>
            <a:r>
              <a:rPr lang="en-US" sz="1300" dirty="0"/>
              <a:t>From the above study , it reveals that amazon.in </a:t>
            </a:r>
            <a:r>
              <a:rPr lang="en-US" sz="1300" dirty="0" err="1"/>
              <a:t>seperately</a:t>
            </a:r>
            <a:r>
              <a:rPr lang="en-US" sz="1300" dirty="0"/>
              <a:t> and partnering with other sites gives nearly more than </a:t>
            </a:r>
            <a:r>
              <a:rPr lang="en-US" sz="1300" dirty="0">
                <a:highlight>
                  <a:srgbClr val="FFFF00"/>
                </a:highlight>
              </a:rPr>
              <a:t>95% percent </a:t>
            </a:r>
            <a:r>
              <a:rPr lang="en-US" sz="1300" dirty="0"/>
              <a:t>of customer satisfaction and also to be much recommended by them</a:t>
            </a:r>
            <a:br>
              <a:rPr lang="en-US" dirty="0"/>
            </a:br>
            <a:endParaRPr lang="en-US" dirty="0"/>
          </a:p>
        </p:txBody>
      </p:sp>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5376671" y="4613573"/>
            <a:ext cx="6172412" cy="889668"/>
          </a:xfrm>
        </p:spPr>
        <p:txBody>
          <a:bodyPr>
            <a:noAutofit/>
          </a:bodyPr>
          <a:lstStyle/>
          <a:p>
            <a:r>
              <a:rPr lang="en-US" sz="2400" b="1" u="sng" dirty="0"/>
              <a:t>RESULT :¶</a:t>
            </a:r>
          </a:p>
          <a:p>
            <a:r>
              <a:rPr lang="en-US" sz="2400" dirty="0"/>
              <a:t>MOST SATISFIED INDIAN ONLINE RETAILER IS : </a:t>
            </a:r>
          </a:p>
          <a:p>
            <a:r>
              <a:rPr lang="en-US" sz="2400" dirty="0"/>
              <a:t>    </a:t>
            </a:r>
            <a:r>
              <a:rPr lang="en-US" sz="2400" dirty="0">
                <a:highlight>
                  <a:srgbClr val="FFFF00"/>
                </a:highlight>
              </a:rPr>
              <a:t>AMAZON.IN</a:t>
            </a:r>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p:txBody>
          <a:bodyPr/>
          <a:lstStyle/>
          <a:p>
            <a:r>
              <a:rPr lang="en-US" dirty="0"/>
              <a:t>Presentation Title</a:t>
            </a:r>
          </a:p>
        </p:txBody>
      </p:sp>
      <p:sp>
        <p:nvSpPr>
          <p:cNvPr id="16" name="Date Placeholder 15">
            <a:extLst>
              <a:ext uri="{FF2B5EF4-FFF2-40B4-BE49-F238E27FC236}">
                <a16:creationId xmlns:a16="http://schemas.microsoft.com/office/drawing/2014/main" id="{C7BA43AD-7653-4B85-883B-8DB0DF3D8CF3}"/>
              </a:ext>
            </a:extLst>
          </p:cNvPr>
          <p:cNvSpPr>
            <a:spLocks noGrp="1"/>
          </p:cNvSpPr>
          <p:nvPr>
            <p:ph type="dt" sz="half" idx="10"/>
          </p:nvPr>
        </p:nvSpPr>
        <p:spPr/>
        <p:txBody>
          <a:bodyPr/>
          <a:lstStyle/>
          <a:p>
            <a:r>
              <a:rPr lang="en-US" dirty="0"/>
              <a:t>2/1/20XX</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p:txBody>
          <a:bodyPr/>
          <a:lstStyle/>
          <a:p>
            <a:fld id="{FAEF9944-A4F6-4C59-AEBD-678D6480B8EA}" type="slidenum">
              <a:rPr lang="en-US" smtClean="0"/>
              <a:pPr/>
              <a:t>11</a:t>
            </a:fld>
            <a:endParaRPr lang="en-US" dirty="0"/>
          </a:p>
        </p:txBody>
      </p:sp>
      <p:sp>
        <p:nvSpPr>
          <p:cNvPr id="3" name="TextBox 2">
            <a:extLst>
              <a:ext uri="{FF2B5EF4-FFF2-40B4-BE49-F238E27FC236}">
                <a16:creationId xmlns:a16="http://schemas.microsoft.com/office/drawing/2014/main" id="{DF7C1CCE-3998-56CA-8EBC-29C36ACD1888}"/>
              </a:ext>
            </a:extLst>
          </p:cNvPr>
          <p:cNvSpPr txBox="1"/>
          <p:nvPr/>
        </p:nvSpPr>
        <p:spPr>
          <a:xfrm>
            <a:off x="4957011" y="91438"/>
            <a:ext cx="6172412" cy="369332"/>
          </a:xfrm>
          <a:prstGeom prst="rect">
            <a:avLst/>
          </a:prstGeom>
          <a:noFill/>
        </p:spPr>
        <p:txBody>
          <a:bodyPr wrap="square">
            <a:spAutoFit/>
          </a:bodyPr>
          <a:lstStyle/>
          <a:p>
            <a:r>
              <a:rPr lang="en-US" b="1" u="sng" dirty="0"/>
              <a:t>SUMMARY</a:t>
            </a:r>
          </a:p>
        </p:txBody>
      </p:sp>
      <p:sp>
        <p:nvSpPr>
          <p:cNvPr id="22" name="Picture Placeholder 21">
            <a:extLst>
              <a:ext uri="{FF2B5EF4-FFF2-40B4-BE49-F238E27FC236}">
                <a16:creationId xmlns:a16="http://schemas.microsoft.com/office/drawing/2014/main" id="{62A186B2-E399-470F-6167-F6E343ACB276}"/>
              </a:ext>
            </a:extLst>
          </p:cNvPr>
          <p:cNvSpPr>
            <a:spLocks noGrp="1"/>
          </p:cNvSpPr>
          <p:nvPr>
            <p:ph type="pic" sz="quarter" idx="14"/>
          </p:nvPr>
        </p:nvSpPr>
        <p:spPr>
          <a:xfrm>
            <a:off x="-1" y="91438"/>
            <a:ext cx="4613544" cy="4461421"/>
          </a:xfrm>
        </p:spPr>
      </p:sp>
      <p:pic>
        <p:nvPicPr>
          <p:cNvPr id="1028" name="Picture 4">
            <a:extLst>
              <a:ext uri="{FF2B5EF4-FFF2-40B4-BE49-F238E27FC236}">
                <a16:creationId xmlns:a16="http://schemas.microsoft.com/office/drawing/2014/main" id="{AB6AD2B0-D5F4-A4E6-AE8A-8F4260BEE81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3801" b="13801"/>
          <a:stretch>
            <a:fillRect/>
          </a:stretch>
        </p:blipFill>
        <p:spPr bwMode="auto">
          <a:xfrm>
            <a:off x="0" y="112713"/>
            <a:ext cx="4613275" cy="4412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Placeholder 29">
            <a:extLst>
              <a:ext uri="{FF2B5EF4-FFF2-40B4-BE49-F238E27FC236}">
                <a16:creationId xmlns:a16="http://schemas.microsoft.com/office/drawing/2014/main" id="{E0E82FC9-0A93-004B-7AA7-1D5A5115304E}"/>
              </a:ext>
            </a:extLst>
          </p:cNvPr>
          <p:cNvPicPr>
            <a:picLocks noGrp="1" noChangeAspect="1"/>
          </p:cNvPicPr>
          <p:nvPr>
            <p:ph type="pic" sz="quarter" idx="15"/>
          </p:nvPr>
        </p:nvPicPr>
        <p:blipFill>
          <a:blip r:embed="rId4"/>
          <a:srcRect l="111" r="111"/>
          <a:stretch>
            <a:fillRect/>
          </a:stretch>
        </p:blipFill>
        <p:spPr>
          <a:prstGeom prst="rect">
            <a:avLst/>
          </a:prstGeom>
        </p:spPr>
      </p:pic>
    </p:spTree>
    <p:extLst>
      <p:ext uri="{BB962C8B-B14F-4D97-AF65-F5344CB8AC3E}">
        <p14:creationId xmlns:p14="http://schemas.microsoft.com/office/powerpoint/2010/main" val="1109332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4" b="44"/>
          <a:stretch/>
        </p:blipFill>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5" b="5"/>
          <a:stretch/>
        </p:blipFill>
        <p:spPr/>
      </p:pic>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p:txBody>
          <a:bodyPr>
            <a:normAutofit/>
          </a:bodyPr>
          <a:lstStyle/>
          <a:p>
            <a:r>
              <a:rPr lang="en-US" dirty="0"/>
              <a:t>RAMAA DEVI S</a:t>
            </a:r>
          </a:p>
          <a:p>
            <a:r>
              <a:rPr lang="en-US" dirty="0"/>
              <a:t>elangidevi@gmail.com</a:t>
            </a:r>
          </a:p>
          <a:p>
            <a:r>
              <a:rPr lang="en-US" dirty="0"/>
              <a:t>Internship34</a:t>
            </a:r>
          </a:p>
        </p:txBody>
      </p:sp>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p:txBody>
          <a:bodyPr/>
          <a:lstStyle/>
          <a:p>
            <a:r>
              <a:rPr lang="en-US" dirty="0"/>
              <a:t>Presentation Title</a:t>
            </a:r>
          </a:p>
        </p:txBody>
      </p:sp>
      <p:sp>
        <p:nvSpPr>
          <p:cNvPr id="33" name="Date Placeholder 32">
            <a:extLst>
              <a:ext uri="{FF2B5EF4-FFF2-40B4-BE49-F238E27FC236}">
                <a16:creationId xmlns:a16="http://schemas.microsoft.com/office/drawing/2014/main" id="{0D675628-85B5-4093-90F8-769A1F3405CE}"/>
              </a:ext>
            </a:extLst>
          </p:cNvPr>
          <p:cNvSpPr>
            <a:spLocks noGrp="1"/>
          </p:cNvSpPr>
          <p:nvPr>
            <p:ph type="dt" sz="half" idx="10"/>
          </p:nvPr>
        </p:nvSpPr>
        <p:spPr/>
        <p:txBody>
          <a:bodyPr/>
          <a:lstStyle/>
          <a:p>
            <a:r>
              <a:rPr lang="en-US"/>
              <a:t>2/1/20XX</a:t>
            </a:r>
            <a:endParaRPr lang="en-US" dirty="0"/>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p:txBody>
          <a:bodyPr/>
          <a:lstStyle/>
          <a:p>
            <a:fld id="{FAEF9944-A4F6-4C59-AEBD-678D6480B8EA}" type="slidenum">
              <a:rPr lang="en-US" smtClean="0"/>
              <a:pPr/>
              <a:t>12</a:t>
            </a:fld>
            <a:endParaRPr lang="en-US" dirty="0"/>
          </a:p>
        </p:txBody>
      </p:sp>
      <p:sp>
        <p:nvSpPr>
          <p:cNvPr id="3" name="Title 2">
            <a:extLst>
              <a:ext uri="{FF2B5EF4-FFF2-40B4-BE49-F238E27FC236}">
                <a16:creationId xmlns:a16="http://schemas.microsoft.com/office/drawing/2014/main" id="{0EF046B7-8A1C-5AEA-5967-F7B719982A7A}"/>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r>
              <a:rPr lang="en-US"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088683"/>
            <a:ext cx="6623039" cy="2935704"/>
          </a:xfrm>
        </p:spPr>
        <p:txBody>
          <a:bodyPr>
            <a:normAutofit/>
          </a:bodyPr>
          <a:lstStyle/>
          <a:p>
            <a:r>
              <a:rPr lang="en-US" dirty="0"/>
              <a:t>PROBLEM STATEMENT</a:t>
            </a:r>
          </a:p>
          <a:p>
            <a:r>
              <a:rPr lang="en-US" dirty="0"/>
              <a:t>UNDERSTANDING AND STEPS TO BE FOLLOWED</a:t>
            </a:r>
          </a:p>
          <a:p>
            <a:r>
              <a:rPr lang="en-US" dirty="0"/>
              <a:t>EDA</a:t>
            </a:r>
          </a:p>
          <a:p>
            <a:r>
              <a:rPr lang="en-US" dirty="0"/>
              <a:t>DATA CLENSING</a:t>
            </a:r>
          </a:p>
          <a:p>
            <a:r>
              <a:rPr lang="en-US" dirty="0"/>
              <a:t>DATA VISUALIZATION</a:t>
            </a:r>
          </a:p>
          <a:p>
            <a:r>
              <a:rPr lang="en-US" dirty="0"/>
              <a:t>CONCLUSION AND RESULT</a:t>
            </a:r>
          </a:p>
          <a:p>
            <a:endParaRPr lang="en-US" dirty="0"/>
          </a:p>
        </p:txBody>
      </p:sp>
      <p:pic>
        <p:nvPicPr>
          <p:cNvPr id="29" name="Picture Placeholder 28" descr="Dashboa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2" b="22"/>
          <a:stretch/>
        </p:blipFill>
        <p:spPr/>
      </p:pic>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p:txBody>
          <a:bodyPr/>
          <a:lstStyle/>
          <a:p>
            <a:r>
              <a:rPr lang="en-US" dirty="0"/>
              <a:t>Presentation Title</a:t>
            </a:r>
          </a:p>
        </p:txBody>
      </p:sp>
      <p:sp>
        <p:nvSpPr>
          <p:cNvPr id="21" name="Date Placeholder 20">
            <a:extLst>
              <a:ext uri="{FF2B5EF4-FFF2-40B4-BE49-F238E27FC236}">
                <a16:creationId xmlns:a16="http://schemas.microsoft.com/office/drawing/2014/main" id="{9DE3C7A9-21F2-4569-A617-6303685EAA30}"/>
              </a:ext>
            </a:extLst>
          </p:cNvPr>
          <p:cNvSpPr>
            <a:spLocks noGrp="1"/>
          </p:cNvSpPr>
          <p:nvPr>
            <p:ph type="dt" sz="half" idx="10"/>
          </p:nvPr>
        </p:nvSpPr>
        <p:spPr/>
        <p:txBody>
          <a:bodyPr/>
          <a:lstStyle/>
          <a:p>
            <a:r>
              <a:rPr lang="en-US"/>
              <a:t>2/1/20XX</a:t>
            </a:r>
            <a:endParaRPr lang="en-US" dirty="0"/>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p:txBody>
          <a:bodyPr/>
          <a:lstStyle/>
          <a:p>
            <a:r>
              <a:rPr lang="en-US" dirty="0"/>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25" b="25"/>
          <a:stretch/>
        </p:blipFill>
        <p:spPr/>
      </p:pic>
      <p:pic>
        <p:nvPicPr>
          <p:cNvPr id="26" name="Picture Placeholder 25" descr="People around a desk working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41" r="41"/>
          <a:stretch/>
        </p:blipFill>
        <p:spPr/>
      </p:pic>
      <p:sp>
        <p:nvSpPr>
          <p:cNvPr id="6" name="Content Placeholder 5">
            <a:extLst>
              <a:ext uri="{FF2B5EF4-FFF2-40B4-BE49-F238E27FC236}">
                <a16:creationId xmlns:a16="http://schemas.microsoft.com/office/drawing/2014/main" id="{704B30E7-70BC-9433-D844-29FF83F5769F}"/>
              </a:ext>
            </a:extLst>
          </p:cNvPr>
          <p:cNvSpPr>
            <a:spLocks noGrp="1"/>
          </p:cNvSpPr>
          <p:nvPr>
            <p:ph idx="1"/>
          </p:nvPr>
        </p:nvSpPr>
        <p:spPr>
          <a:xfrm>
            <a:off x="5091364" y="28876"/>
            <a:ext cx="7017217" cy="6910939"/>
          </a:xfrm>
        </p:spPr>
        <p:txBody>
          <a:bodyPr>
            <a:normAutofit lnSpcReduction="10000"/>
          </a:bodyPr>
          <a:lstStyle/>
          <a:p>
            <a:r>
              <a:rPr lang="en-US" b="1" u="sng" dirty="0"/>
              <a:t>PROBLEM STATEMENT</a:t>
            </a:r>
            <a:r>
              <a:rPr lang="en-US" dirty="0"/>
              <a:t>:</a:t>
            </a:r>
          </a:p>
          <a:p>
            <a:r>
              <a:rPr lang="en-US" i="1" u="sng" dirty="0"/>
              <a:t>E-retail factors for customer activation and retention</a:t>
            </a:r>
            <a:r>
              <a:rPr lang="en-US" dirty="0"/>
              <a:t>:</a:t>
            </a:r>
          </a:p>
          <a:p>
            <a:endParaRPr lang="en-US" dirty="0"/>
          </a:p>
          <a:p>
            <a:r>
              <a:rPr lang="en-US" dirty="0"/>
              <a:t>  </a:t>
            </a:r>
            <a:r>
              <a:rPr lang="en-US" i="1" dirty="0"/>
              <a:t>A case study from Indian e-commerce customers</a:t>
            </a:r>
          </a:p>
          <a:p>
            <a:r>
              <a:rPr lang="en-US" dirty="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a:t>
            </a:r>
          </a:p>
          <a:p>
            <a:endParaRPr lang="en-US" dirty="0"/>
          </a:p>
          <a:p>
            <a:r>
              <a:rPr lang="en-US" dirty="0"/>
              <a:t>Results indicate the e-retail success factors,</a:t>
            </a:r>
          </a:p>
          <a:p>
            <a:pPr marL="0" indent="0">
              <a:buNone/>
            </a:pPr>
            <a:r>
              <a:rPr lang="en-US" dirty="0"/>
              <a:t>which are very much critical for customer satisfaction</a:t>
            </a:r>
            <a:endParaRPr lang="en-IN" dirty="0"/>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D3FE66FD-2026-4582-A911-F6DABAE0514E}"/>
              </a:ext>
            </a:extLst>
          </p:cNvPr>
          <p:cNvSpPr>
            <a:spLocks noGrp="1"/>
          </p:cNvSpPr>
          <p:nvPr>
            <p:ph type="dt" sz="half" idx="10"/>
          </p:nvPr>
        </p:nvSpPr>
        <p:spPr/>
        <p:txBody>
          <a:bodyPr/>
          <a:lstStyle/>
          <a:p>
            <a:r>
              <a:rPr lang="en-US"/>
              <a:t>2/1/20XX</a:t>
            </a:r>
            <a:endParaRPr lang="en-US" dirty="0"/>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581498" y="1095509"/>
            <a:ext cx="4629752" cy="5630913"/>
          </a:xfrm>
        </p:spPr>
        <p:txBody>
          <a:bodyPr/>
          <a:lstStyle/>
          <a:p>
            <a:r>
              <a:rPr lang="en-US" dirty="0"/>
              <a:t>Topic one</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p:txBody>
          <a:bodyPr/>
          <a:lstStyle/>
          <a:p>
            <a:r>
              <a:rPr lang="en-US" dirty="0"/>
              <a:t>Subtitle</a:t>
            </a:r>
          </a:p>
        </p:txBody>
      </p:sp>
      <p:pic>
        <p:nvPicPr>
          <p:cNvPr id="5" name="Picture Placeholder 4" descr="People in the middle of a circular room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1" r="11"/>
          <a:stretch/>
        </p:blipFill>
        <p:spPr/>
      </p:pic>
      <p:sp>
        <p:nvSpPr>
          <p:cNvPr id="3" name="TextBox 2">
            <a:extLst>
              <a:ext uri="{FF2B5EF4-FFF2-40B4-BE49-F238E27FC236}">
                <a16:creationId xmlns:a16="http://schemas.microsoft.com/office/drawing/2014/main" id="{681212CD-1CBB-728F-6F80-F4CB989B5A74}"/>
              </a:ext>
            </a:extLst>
          </p:cNvPr>
          <p:cNvSpPr txBox="1"/>
          <p:nvPr/>
        </p:nvSpPr>
        <p:spPr>
          <a:xfrm>
            <a:off x="7854255" y="1095509"/>
            <a:ext cx="4052236" cy="4524315"/>
          </a:xfrm>
          <a:prstGeom prst="rect">
            <a:avLst/>
          </a:prstGeom>
          <a:noFill/>
        </p:spPr>
        <p:txBody>
          <a:bodyPr wrap="square">
            <a:spAutoFit/>
          </a:bodyPr>
          <a:lstStyle/>
          <a:p>
            <a:r>
              <a:rPr lang="en-US" b="1" u="sng" dirty="0"/>
              <a:t>UNDERSTANDING </a:t>
            </a:r>
            <a:r>
              <a:rPr lang="en-US" b="1" u="sng" dirty="0" err="1"/>
              <a:t>ANd</a:t>
            </a:r>
            <a:r>
              <a:rPr lang="en-US" b="1" u="sng" dirty="0"/>
              <a:t> STEPS TO BE FOLLOWED</a:t>
            </a:r>
          </a:p>
          <a:p>
            <a:r>
              <a:rPr lang="en-US" dirty="0"/>
              <a:t>After reading the above problem statement completely and clearly, we can come to a decision that we have to take the dataset into evaluation regarding its </a:t>
            </a:r>
            <a:r>
              <a:rPr lang="en-US" dirty="0" err="1"/>
              <a:t>depentant</a:t>
            </a:r>
            <a:r>
              <a:rPr lang="en-US" dirty="0"/>
              <a:t> and </a:t>
            </a:r>
            <a:r>
              <a:rPr lang="en-US" dirty="0" err="1"/>
              <a:t>independant</a:t>
            </a:r>
            <a:r>
              <a:rPr lang="en-US" dirty="0"/>
              <a:t> variables and find the most customer satisfied Indian online shopping website to be recommended.</a:t>
            </a:r>
          </a:p>
          <a:p>
            <a:endParaRPr lang="en-US" i="1" u="sng" dirty="0"/>
          </a:p>
          <a:p>
            <a:r>
              <a:rPr lang="en-US" i="1" u="sng" dirty="0"/>
              <a:t>For that ,the following steps to be followed:</a:t>
            </a:r>
          </a:p>
          <a:p>
            <a:r>
              <a:rPr lang="en-US" dirty="0"/>
              <a:t>    </a:t>
            </a:r>
            <a:endParaRPr lang="en-IN" dirty="0"/>
          </a:p>
        </p:txBody>
      </p:sp>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3F8203-3B39-4BFE-8E62-89B62CFF978A}"/>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EF3BF995-3A96-4426-B458-AE23D8310BF0}"/>
              </a:ext>
            </a:extLst>
          </p:cNvPr>
          <p:cNvSpPr>
            <a:spLocks noGrp="1"/>
          </p:cNvSpPr>
          <p:nvPr>
            <p:ph type="sldNum" sz="quarter" idx="12"/>
          </p:nvPr>
        </p:nvSpPr>
        <p:spPr/>
        <p:txBody>
          <a:bodyPr/>
          <a:lstStyle/>
          <a:p>
            <a:fld id="{FAEF9944-A4F6-4C59-AEBD-678D6480B8EA}" type="slidenum">
              <a:rPr lang="en-US" smtClean="0"/>
              <a:pPr/>
              <a:t>5</a:t>
            </a:fld>
            <a:endParaRPr lang="en-US" dirty="0"/>
          </a:p>
        </p:txBody>
      </p:sp>
      <p:sp>
        <p:nvSpPr>
          <p:cNvPr id="10" name="TextBox 9">
            <a:extLst>
              <a:ext uri="{FF2B5EF4-FFF2-40B4-BE49-F238E27FC236}">
                <a16:creationId xmlns:a16="http://schemas.microsoft.com/office/drawing/2014/main" id="{70535088-3525-3FBF-B0D9-2F702BD27106}"/>
              </a:ext>
            </a:extLst>
          </p:cNvPr>
          <p:cNvSpPr txBox="1"/>
          <p:nvPr/>
        </p:nvSpPr>
        <p:spPr>
          <a:xfrm>
            <a:off x="500514" y="137408"/>
            <a:ext cx="10228581" cy="5632311"/>
          </a:xfrm>
          <a:prstGeom prst="rect">
            <a:avLst/>
          </a:prstGeom>
          <a:noFill/>
        </p:spPr>
        <p:txBody>
          <a:bodyPr wrap="square">
            <a:spAutoFit/>
          </a:bodyPr>
          <a:lstStyle/>
          <a:p>
            <a:r>
              <a:rPr lang="en-US" dirty="0"/>
              <a:t> 1)importing needed libraries</a:t>
            </a:r>
          </a:p>
          <a:p>
            <a:r>
              <a:rPr lang="en-US" dirty="0"/>
              <a:t>    2)getting the dataset</a:t>
            </a:r>
          </a:p>
          <a:p>
            <a:r>
              <a:rPr lang="en-US" dirty="0"/>
              <a:t>    3)EDA-Exploratory Data Analysis -- </a:t>
            </a:r>
            <a:r>
              <a:rPr lang="en-US" dirty="0" err="1"/>
              <a:t>dtypes,isnull</a:t>
            </a:r>
            <a:r>
              <a:rPr lang="en-US" dirty="0"/>
              <a:t>() ...</a:t>
            </a:r>
            <a:r>
              <a:rPr lang="en-US" dirty="0" err="1"/>
              <a:t>etc</a:t>
            </a:r>
            <a:endParaRPr lang="en-US" dirty="0"/>
          </a:p>
          <a:p>
            <a:r>
              <a:rPr lang="en-US" dirty="0"/>
              <a:t>    4)Data </a:t>
            </a:r>
            <a:r>
              <a:rPr lang="en-US" dirty="0" err="1"/>
              <a:t>clensing</a:t>
            </a:r>
            <a:r>
              <a:rPr lang="en-US" dirty="0"/>
              <a:t> -- transforming </a:t>
            </a:r>
            <a:r>
              <a:rPr lang="en-US" dirty="0" err="1"/>
              <a:t>dtypes</a:t>
            </a:r>
            <a:r>
              <a:rPr lang="en-US" dirty="0"/>
              <a:t> </a:t>
            </a:r>
          </a:p>
          <a:p>
            <a:r>
              <a:rPr lang="en-US" dirty="0"/>
              <a:t>    5)Data Visualization- using matplotlib and seaborn</a:t>
            </a:r>
          </a:p>
          <a:p>
            <a:r>
              <a:rPr lang="en-US" dirty="0"/>
              <a:t>    TILL THIS STEP WE CAN EASILY PREDICT THE MOST SATISFIED AND RECOMMENDED INDIAN ONLINE WEBSITE BY MOST CUSTOMERS . </a:t>
            </a:r>
          </a:p>
          <a:p>
            <a:endParaRPr lang="en-US" dirty="0"/>
          </a:p>
          <a:p>
            <a:r>
              <a:rPr lang="en-US" dirty="0"/>
              <a:t>    But the following steps needed to find the BEST FITTED MODEL for the given dataset.</a:t>
            </a:r>
          </a:p>
          <a:p>
            <a:r>
              <a:rPr lang="en-US" dirty="0"/>
              <a:t>    6)More EDA -- describe, correlation</a:t>
            </a:r>
          </a:p>
          <a:p>
            <a:r>
              <a:rPr lang="en-US" dirty="0"/>
              <a:t>    7)More data </a:t>
            </a:r>
            <a:r>
              <a:rPr lang="en-US" dirty="0" err="1"/>
              <a:t>clensing</a:t>
            </a:r>
            <a:r>
              <a:rPr lang="en-US" dirty="0"/>
              <a:t> by removing some unnecessary columns.</a:t>
            </a:r>
          </a:p>
          <a:p>
            <a:r>
              <a:rPr lang="en-US" dirty="0"/>
              <a:t>    8)Removing OUTLIERS</a:t>
            </a:r>
          </a:p>
          <a:p>
            <a:r>
              <a:rPr lang="en-US" dirty="0"/>
              <a:t>    9)</a:t>
            </a:r>
            <a:r>
              <a:rPr lang="en-US" dirty="0" err="1"/>
              <a:t>Spliting</a:t>
            </a:r>
            <a:r>
              <a:rPr lang="en-US" dirty="0"/>
              <a:t> the data as x and y </a:t>
            </a:r>
          </a:p>
          <a:p>
            <a:r>
              <a:rPr lang="en-US" dirty="0"/>
              <a:t>    10)Balancing them</a:t>
            </a:r>
          </a:p>
          <a:p>
            <a:r>
              <a:rPr lang="en-US" dirty="0"/>
              <a:t>    11)Training and Testing of them </a:t>
            </a:r>
          </a:p>
          <a:p>
            <a:r>
              <a:rPr lang="en-US" dirty="0"/>
              <a:t>    12)Regression or Classification</a:t>
            </a:r>
          </a:p>
          <a:p>
            <a:r>
              <a:rPr lang="en-US" dirty="0"/>
              <a:t>    13)Prediction of models </a:t>
            </a:r>
          </a:p>
          <a:p>
            <a:r>
              <a:rPr lang="en-US" dirty="0"/>
              <a:t>    14)</a:t>
            </a:r>
            <a:r>
              <a:rPr lang="en-US" dirty="0" err="1"/>
              <a:t>Hypertuning</a:t>
            </a:r>
            <a:r>
              <a:rPr lang="en-US" dirty="0"/>
              <a:t> of models( This is not needed in this dataset as we get the accurate model before this step </a:t>
            </a:r>
          </a:p>
          <a:p>
            <a:r>
              <a:rPr lang="en-US" dirty="0"/>
              <a:t>    15)Saving the model</a:t>
            </a:r>
            <a:endParaRPr lang="en-IN" dirty="0"/>
          </a:p>
        </p:txBody>
      </p:sp>
    </p:spTree>
    <p:extLst>
      <p:ext uri="{BB962C8B-B14F-4D97-AF65-F5344CB8AC3E}">
        <p14:creationId xmlns:p14="http://schemas.microsoft.com/office/powerpoint/2010/main" val="334502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55" descr="Building Skyline">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0" r="20"/>
          <a:stretch/>
        </p:blipFill>
        <p:spPr/>
      </p:pic>
      <p:sp>
        <p:nvSpPr>
          <p:cNvPr id="41" name="Title 40">
            <a:extLst>
              <a:ext uri="{FF2B5EF4-FFF2-40B4-BE49-F238E27FC236}">
                <a16:creationId xmlns:a16="http://schemas.microsoft.com/office/drawing/2014/main" id="{1B3AD758-B43F-43DC-8A29-B21D2FA57DB1}"/>
              </a:ext>
            </a:extLst>
          </p:cNvPr>
          <p:cNvSpPr>
            <a:spLocks noGrp="1"/>
          </p:cNvSpPr>
          <p:nvPr>
            <p:ph type="title"/>
          </p:nvPr>
        </p:nvSpPr>
        <p:spPr/>
        <p:txBody>
          <a:bodyPr anchor="b">
            <a:noAutofit/>
          </a:bodyPr>
          <a:lstStyle/>
          <a:p>
            <a:r>
              <a:rPr lang="en-US" dirty="0"/>
              <a:t>import pandas as pd</a:t>
            </a:r>
            <a:br>
              <a:rPr lang="en-US" dirty="0"/>
            </a:br>
            <a:r>
              <a:rPr lang="en-US" dirty="0"/>
              <a:t>import </a:t>
            </a:r>
            <a:r>
              <a:rPr lang="en-US" dirty="0" err="1"/>
              <a:t>numpy</a:t>
            </a:r>
            <a:r>
              <a:rPr lang="en-US" dirty="0"/>
              <a:t> as np</a:t>
            </a:r>
            <a:br>
              <a:rPr lang="en-US" dirty="0"/>
            </a:br>
            <a:r>
              <a:rPr lang="en-US" dirty="0"/>
              <a:t>import warnings</a:t>
            </a:r>
            <a:br>
              <a:rPr lang="en-US" dirty="0"/>
            </a:br>
            <a:r>
              <a:rPr lang="en-US" dirty="0" err="1"/>
              <a:t>warnings.filterwarnings</a:t>
            </a:r>
            <a:r>
              <a:rPr lang="en-US" dirty="0"/>
              <a:t>('ignore')</a:t>
            </a:r>
          </a:p>
        </p:txBody>
      </p:sp>
      <p:sp>
        <p:nvSpPr>
          <p:cNvPr id="23" name="Footer Placeholder 22">
            <a:extLst>
              <a:ext uri="{FF2B5EF4-FFF2-40B4-BE49-F238E27FC236}">
                <a16:creationId xmlns:a16="http://schemas.microsoft.com/office/drawing/2014/main" id="{2D194642-A6DF-44F2-AADD-B91BD7DF2EEB}"/>
              </a:ext>
            </a:extLst>
          </p:cNvPr>
          <p:cNvSpPr>
            <a:spLocks noGrp="1"/>
          </p:cNvSpPr>
          <p:nvPr>
            <p:ph type="ftr" sz="quarter" idx="11"/>
          </p:nvPr>
        </p:nvSpPr>
        <p:spPr/>
        <p:txBody>
          <a:bodyPr/>
          <a:lstStyle/>
          <a:p>
            <a:r>
              <a:rPr lang="en-US" dirty="0"/>
              <a:t>Presentation Title</a:t>
            </a:r>
          </a:p>
        </p:txBody>
      </p:sp>
      <p:sp>
        <p:nvSpPr>
          <p:cNvPr id="22" name="Date Placeholder 21">
            <a:extLst>
              <a:ext uri="{FF2B5EF4-FFF2-40B4-BE49-F238E27FC236}">
                <a16:creationId xmlns:a16="http://schemas.microsoft.com/office/drawing/2014/main" id="{4BF5207B-DCE0-4C8D-BC19-B3B495A8C6FA}"/>
              </a:ext>
            </a:extLst>
          </p:cNvPr>
          <p:cNvSpPr>
            <a:spLocks noGrp="1"/>
          </p:cNvSpPr>
          <p:nvPr>
            <p:ph type="dt" sz="half" idx="10"/>
          </p:nvPr>
        </p:nvSpPr>
        <p:spPr/>
        <p:txBody>
          <a:bodyPr/>
          <a:lstStyle/>
          <a:p>
            <a:r>
              <a:rPr lang="en-US"/>
              <a:t>2/1/20XX</a:t>
            </a:r>
            <a:endParaRPr lang="en-US" dirty="0"/>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p:txBody>
          <a:bodyPr/>
          <a:lstStyle/>
          <a:p>
            <a:fld id="{FAEF9944-A4F6-4C59-AEBD-678D6480B8EA}" type="slidenum">
              <a:rPr lang="en-US" smtClean="0"/>
              <a:pPr/>
              <a:t>6</a:t>
            </a:fld>
            <a:endParaRPr lang="en-US" dirty="0"/>
          </a:p>
        </p:txBody>
      </p:sp>
      <p:sp>
        <p:nvSpPr>
          <p:cNvPr id="3" name="Text Placeholder 2">
            <a:extLst>
              <a:ext uri="{FF2B5EF4-FFF2-40B4-BE49-F238E27FC236}">
                <a16:creationId xmlns:a16="http://schemas.microsoft.com/office/drawing/2014/main" id="{7D74062A-888D-1BDF-C53D-E78D82C40B06}"/>
              </a:ext>
            </a:extLst>
          </p:cNvPr>
          <p:cNvSpPr>
            <a:spLocks noGrp="1"/>
          </p:cNvSpPr>
          <p:nvPr>
            <p:ph type="body" sz="quarter" idx="14"/>
          </p:nvPr>
        </p:nvSpPr>
        <p:spPr/>
        <p:txBody>
          <a:bodyPr/>
          <a:lstStyle/>
          <a:p>
            <a:r>
              <a:rPr lang="en-IN" b="1" u="sng" dirty="0"/>
              <a:t>IMPORTING THE NEEDED LIBRARIES</a:t>
            </a:r>
          </a:p>
        </p:txBody>
      </p:sp>
    </p:spTree>
    <p:extLst>
      <p:ext uri="{BB962C8B-B14F-4D97-AF65-F5344CB8AC3E}">
        <p14:creationId xmlns:p14="http://schemas.microsoft.com/office/powerpoint/2010/main" val="318511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4C1E5CE-E700-4051-9A1B-74392F9F7C23}"/>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BDE43692-0C8D-4CD7-B6E4-87299B4930C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83284A8D-A9ED-4EB8-B282-A34AB39E8F3B}"/>
              </a:ext>
            </a:extLst>
          </p:cNvPr>
          <p:cNvSpPr>
            <a:spLocks noGrp="1"/>
          </p:cNvSpPr>
          <p:nvPr>
            <p:ph type="sldNum" sz="quarter" idx="12"/>
          </p:nvPr>
        </p:nvSpPr>
        <p:spPr/>
        <p:txBody>
          <a:bodyPr/>
          <a:lstStyle/>
          <a:p>
            <a:fld id="{FAEF9944-A4F6-4C59-AEBD-678D6480B8EA}" type="slidenum">
              <a:rPr lang="en-US" smtClean="0"/>
              <a:pPr/>
              <a:t>7</a:t>
            </a:fld>
            <a:endParaRPr lang="en-US" dirty="0"/>
          </a:p>
        </p:txBody>
      </p:sp>
      <p:sp>
        <p:nvSpPr>
          <p:cNvPr id="8" name="Title 7">
            <a:extLst>
              <a:ext uri="{FF2B5EF4-FFF2-40B4-BE49-F238E27FC236}">
                <a16:creationId xmlns:a16="http://schemas.microsoft.com/office/drawing/2014/main" id="{A7F75F49-C034-480C-BF42-A457B92F91A0}"/>
              </a:ext>
            </a:extLst>
          </p:cNvPr>
          <p:cNvSpPr>
            <a:spLocks noGrp="1"/>
          </p:cNvSpPr>
          <p:nvPr>
            <p:ph type="title" idx="4294967295"/>
          </p:nvPr>
        </p:nvSpPr>
        <p:spPr>
          <a:xfrm>
            <a:off x="715145" y="1118186"/>
            <a:ext cx="10013950" cy="1030287"/>
          </a:xfrm>
        </p:spPr>
        <p:txBody>
          <a:bodyPr/>
          <a:lstStyle/>
          <a:p>
            <a:r>
              <a:rPr lang="en-US" b="1" u="sng" dirty="0"/>
              <a:t>GETTING THE DATASET</a:t>
            </a:r>
          </a:p>
        </p:txBody>
      </p:sp>
      <p:sp>
        <p:nvSpPr>
          <p:cNvPr id="14" name="TextBox 13">
            <a:extLst>
              <a:ext uri="{FF2B5EF4-FFF2-40B4-BE49-F238E27FC236}">
                <a16:creationId xmlns:a16="http://schemas.microsoft.com/office/drawing/2014/main" id="{2F50F481-3713-BB35-F685-5430CBD4E0FA}"/>
              </a:ext>
            </a:extLst>
          </p:cNvPr>
          <p:cNvSpPr txBox="1"/>
          <p:nvPr/>
        </p:nvSpPr>
        <p:spPr>
          <a:xfrm>
            <a:off x="909033" y="1908576"/>
            <a:ext cx="6791178" cy="646331"/>
          </a:xfrm>
          <a:prstGeom prst="rect">
            <a:avLst/>
          </a:prstGeom>
          <a:noFill/>
        </p:spPr>
        <p:txBody>
          <a:bodyPr wrap="square">
            <a:spAutoFit/>
          </a:bodyPr>
          <a:lstStyle/>
          <a:p>
            <a:r>
              <a:rPr lang="en-IN" dirty="0" err="1"/>
              <a:t>df</a:t>
            </a:r>
            <a:r>
              <a:rPr lang="en-IN" dirty="0"/>
              <a:t>=</a:t>
            </a:r>
            <a:r>
              <a:rPr lang="en-IN" dirty="0" err="1"/>
              <a:t>pd.read_csv</a:t>
            </a:r>
            <a:r>
              <a:rPr lang="en-IN" dirty="0"/>
              <a:t>('customer_retention_dataset.csv')</a:t>
            </a:r>
          </a:p>
          <a:p>
            <a:r>
              <a:rPr lang="en-IN" dirty="0" err="1"/>
              <a:t>df</a:t>
            </a:r>
            <a:endParaRPr lang="en-IN" dirty="0"/>
          </a:p>
        </p:txBody>
      </p:sp>
      <p:sp>
        <p:nvSpPr>
          <p:cNvPr id="18" name="TextBox 17">
            <a:extLst>
              <a:ext uri="{FF2B5EF4-FFF2-40B4-BE49-F238E27FC236}">
                <a16:creationId xmlns:a16="http://schemas.microsoft.com/office/drawing/2014/main" id="{D46EB71C-03D5-A463-52BB-7E5C7E9F7C76}"/>
              </a:ext>
            </a:extLst>
          </p:cNvPr>
          <p:cNvSpPr txBox="1"/>
          <p:nvPr/>
        </p:nvSpPr>
        <p:spPr>
          <a:xfrm>
            <a:off x="966690" y="2754197"/>
            <a:ext cx="6102416" cy="369332"/>
          </a:xfrm>
          <a:prstGeom prst="rect">
            <a:avLst/>
          </a:prstGeom>
          <a:noFill/>
        </p:spPr>
        <p:txBody>
          <a:bodyPr wrap="square">
            <a:spAutoFit/>
          </a:bodyPr>
          <a:lstStyle/>
          <a:p>
            <a:r>
              <a:rPr lang="en-IN" b="1" u="sng" dirty="0"/>
              <a:t>EDA -- Exploratory Data Analysis</a:t>
            </a:r>
          </a:p>
        </p:txBody>
      </p:sp>
      <p:sp>
        <p:nvSpPr>
          <p:cNvPr id="20" name="TextBox 19">
            <a:extLst>
              <a:ext uri="{FF2B5EF4-FFF2-40B4-BE49-F238E27FC236}">
                <a16:creationId xmlns:a16="http://schemas.microsoft.com/office/drawing/2014/main" id="{5AA36F72-E336-4759-31F4-974DFEF30E2C}"/>
              </a:ext>
            </a:extLst>
          </p:cNvPr>
          <p:cNvSpPr txBox="1"/>
          <p:nvPr/>
        </p:nvSpPr>
        <p:spPr>
          <a:xfrm>
            <a:off x="1048480" y="3279679"/>
            <a:ext cx="6102416" cy="1200329"/>
          </a:xfrm>
          <a:prstGeom prst="rect">
            <a:avLst/>
          </a:prstGeom>
          <a:noFill/>
        </p:spPr>
        <p:txBody>
          <a:bodyPr wrap="square">
            <a:spAutoFit/>
          </a:bodyPr>
          <a:lstStyle/>
          <a:p>
            <a:endParaRPr lang="en-US" dirty="0"/>
          </a:p>
          <a:p>
            <a:r>
              <a:rPr lang="en-US" dirty="0" err="1"/>
              <a:t>df.columns</a:t>
            </a:r>
            <a:endParaRPr lang="en-US" dirty="0"/>
          </a:p>
          <a:p>
            <a:r>
              <a:rPr lang="en-US" dirty="0" err="1"/>
              <a:t>df.dtypes</a:t>
            </a:r>
            <a:endParaRPr lang="en-US" dirty="0"/>
          </a:p>
          <a:p>
            <a:r>
              <a:rPr lang="en-US" dirty="0" err="1"/>
              <a:t>df.isnull</a:t>
            </a:r>
            <a:r>
              <a:rPr lang="en-US" dirty="0"/>
              <a:t>().sum()</a:t>
            </a:r>
            <a:endParaRPr lang="en-IN" dirty="0"/>
          </a:p>
        </p:txBody>
      </p:sp>
    </p:spTree>
    <p:extLst>
      <p:ext uri="{BB962C8B-B14F-4D97-AF65-F5344CB8AC3E}">
        <p14:creationId xmlns:p14="http://schemas.microsoft.com/office/powerpoint/2010/main" val="206927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EFE67E-60AE-41C6-B6C4-7FC54FE38305}"/>
              </a:ext>
            </a:extLst>
          </p:cNvPr>
          <p:cNvSpPr>
            <a:spLocks noGrp="1"/>
          </p:cNvSpPr>
          <p:nvPr>
            <p:ph type="title"/>
          </p:nvPr>
        </p:nvSpPr>
        <p:spPr/>
        <p:txBody>
          <a:bodyPr/>
          <a:lstStyle/>
          <a:p>
            <a:r>
              <a:rPr lang="en-US" b="1" u="sng" dirty="0"/>
              <a:t>DATA CLENSING</a:t>
            </a:r>
          </a:p>
        </p:txBody>
      </p:sp>
      <p:sp>
        <p:nvSpPr>
          <p:cNvPr id="4" name="Date Placeholder 3">
            <a:extLst>
              <a:ext uri="{FF2B5EF4-FFF2-40B4-BE49-F238E27FC236}">
                <a16:creationId xmlns:a16="http://schemas.microsoft.com/office/drawing/2014/main" id="{699A676C-CDB5-49C8-B5BA-20BD3594AD95}"/>
              </a:ext>
            </a:extLst>
          </p:cNvPr>
          <p:cNvSpPr>
            <a:spLocks noGrp="1"/>
          </p:cNvSpPr>
          <p:nvPr>
            <p:ph type="dt" sz="half" idx="10"/>
          </p:nvPr>
        </p:nvSpPr>
        <p:spPr/>
        <p:txBody>
          <a:bodyPr/>
          <a:lstStyle/>
          <a:p>
            <a:r>
              <a:rPr lang="en-US"/>
              <a:t>2/1/20XX</a:t>
            </a:r>
            <a:endParaRPr lang="en-US" dirty="0"/>
          </a:p>
        </p:txBody>
      </p:sp>
      <p:sp>
        <p:nvSpPr>
          <p:cNvPr id="3" name="Footer Placeholder 2">
            <a:extLst>
              <a:ext uri="{FF2B5EF4-FFF2-40B4-BE49-F238E27FC236}">
                <a16:creationId xmlns:a16="http://schemas.microsoft.com/office/drawing/2014/main" id="{291BF2BA-ADC4-4A71-B4A0-9B3047AA928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6B20231-9711-4B47-A80C-85346582D3DF}"/>
              </a:ext>
            </a:extLst>
          </p:cNvPr>
          <p:cNvSpPr>
            <a:spLocks noGrp="1"/>
          </p:cNvSpPr>
          <p:nvPr>
            <p:ph type="sldNum" sz="quarter" idx="12"/>
          </p:nvPr>
        </p:nvSpPr>
        <p:spPr/>
        <p:txBody>
          <a:bodyPr/>
          <a:lstStyle/>
          <a:p>
            <a:fld id="{FAEF9944-A4F6-4C59-AEBD-678D6480B8EA}" type="slidenum">
              <a:rPr lang="en-US" smtClean="0"/>
              <a:pPr/>
              <a:t>8</a:t>
            </a:fld>
            <a:endParaRPr lang="en-US" dirty="0"/>
          </a:p>
        </p:txBody>
      </p:sp>
      <p:sp>
        <p:nvSpPr>
          <p:cNvPr id="8" name="TextBox 7">
            <a:extLst>
              <a:ext uri="{FF2B5EF4-FFF2-40B4-BE49-F238E27FC236}">
                <a16:creationId xmlns:a16="http://schemas.microsoft.com/office/drawing/2014/main" id="{F3DE26FE-B2CE-27F7-7EBA-6019C2143D07}"/>
              </a:ext>
            </a:extLst>
          </p:cNvPr>
          <p:cNvSpPr txBox="1"/>
          <p:nvPr/>
        </p:nvSpPr>
        <p:spPr>
          <a:xfrm>
            <a:off x="1270535" y="1307748"/>
            <a:ext cx="7883090" cy="4524315"/>
          </a:xfrm>
          <a:prstGeom prst="rect">
            <a:avLst/>
          </a:prstGeom>
          <a:noFill/>
        </p:spPr>
        <p:txBody>
          <a:bodyPr wrap="square">
            <a:spAutoFit/>
          </a:bodyPr>
          <a:lstStyle/>
          <a:p>
            <a:endParaRPr lang="en-IN" dirty="0"/>
          </a:p>
          <a:p>
            <a:r>
              <a:rPr lang="en-IN" dirty="0" err="1"/>
              <a:t>df</a:t>
            </a:r>
            <a:r>
              <a:rPr lang="en-IN" dirty="0"/>
              <a:t>['Which of the Indian online retailer would you recommend to a friend?'].</a:t>
            </a:r>
            <a:r>
              <a:rPr lang="en-IN" dirty="0" err="1"/>
              <a:t>value_counts</a:t>
            </a:r>
            <a:r>
              <a:rPr lang="en-IN" dirty="0"/>
              <a:t>()</a:t>
            </a:r>
          </a:p>
          <a:p>
            <a:endParaRPr lang="en-IN" dirty="0"/>
          </a:p>
          <a:p>
            <a:r>
              <a:rPr lang="en-IN" dirty="0"/>
              <a:t>import </a:t>
            </a:r>
            <a:r>
              <a:rPr lang="en-IN" dirty="0" err="1"/>
              <a:t>sklearn</a:t>
            </a:r>
            <a:endParaRPr lang="en-IN" dirty="0"/>
          </a:p>
          <a:p>
            <a:endParaRPr lang="en-IN" dirty="0"/>
          </a:p>
          <a:p>
            <a:r>
              <a:rPr lang="en-IN" dirty="0"/>
              <a:t>from </a:t>
            </a:r>
            <a:r>
              <a:rPr lang="en-IN" dirty="0" err="1"/>
              <a:t>sklearn.preprocessing</a:t>
            </a:r>
            <a:r>
              <a:rPr lang="en-IN" dirty="0"/>
              <a:t> import </a:t>
            </a:r>
            <a:r>
              <a:rPr lang="en-IN" dirty="0" err="1"/>
              <a:t>OrdinalEncoder</a:t>
            </a:r>
            <a:endParaRPr lang="en-IN" dirty="0"/>
          </a:p>
          <a:p>
            <a:r>
              <a:rPr lang="en-IN" dirty="0" err="1"/>
              <a:t>ordin</a:t>
            </a:r>
            <a:r>
              <a:rPr lang="en-IN" dirty="0"/>
              <a:t>=</a:t>
            </a:r>
            <a:r>
              <a:rPr lang="en-IN" dirty="0" err="1"/>
              <a:t>OrdinalEncoder</a:t>
            </a:r>
            <a:r>
              <a:rPr lang="en-IN" dirty="0"/>
              <a:t>()</a:t>
            </a:r>
          </a:p>
          <a:p>
            <a:r>
              <a:rPr lang="en-IN" dirty="0" err="1"/>
              <a:t>ordin.fit</a:t>
            </a:r>
            <a:r>
              <a:rPr lang="en-IN" dirty="0"/>
              <a:t>(</a:t>
            </a:r>
            <a:r>
              <a:rPr lang="en-IN" dirty="0" err="1"/>
              <a:t>df</a:t>
            </a:r>
            <a:r>
              <a:rPr lang="en-IN" dirty="0"/>
              <a:t>)</a:t>
            </a:r>
          </a:p>
          <a:p>
            <a:r>
              <a:rPr lang="en-IN" dirty="0"/>
              <a:t>For better evaluations and prediction we have to transform the object data type into int or float.</a:t>
            </a:r>
          </a:p>
          <a:p>
            <a:endParaRPr lang="en-IN" dirty="0"/>
          </a:p>
          <a:p>
            <a:r>
              <a:rPr lang="en-IN" dirty="0"/>
              <a:t>for </a:t>
            </a:r>
            <a:r>
              <a:rPr lang="en-IN" dirty="0" err="1"/>
              <a:t>i</a:t>
            </a:r>
            <a:r>
              <a:rPr lang="en-IN" dirty="0"/>
              <a:t> in </a:t>
            </a:r>
            <a:r>
              <a:rPr lang="en-IN" dirty="0" err="1"/>
              <a:t>df.columns</a:t>
            </a:r>
            <a:r>
              <a:rPr lang="en-IN" dirty="0"/>
              <a:t>:</a:t>
            </a:r>
          </a:p>
          <a:p>
            <a:r>
              <a:rPr lang="en-IN" dirty="0"/>
              <a:t>    if </a:t>
            </a:r>
            <a:r>
              <a:rPr lang="en-IN" dirty="0" err="1"/>
              <a:t>df</a:t>
            </a:r>
            <a:r>
              <a:rPr lang="en-IN" dirty="0"/>
              <a:t>[</a:t>
            </a:r>
            <a:r>
              <a:rPr lang="en-IN" dirty="0" err="1"/>
              <a:t>i</a:t>
            </a:r>
            <a:r>
              <a:rPr lang="en-IN" dirty="0"/>
              <a:t>].</a:t>
            </a:r>
            <a:r>
              <a:rPr lang="en-IN" dirty="0" err="1"/>
              <a:t>dtypes</a:t>
            </a:r>
            <a:r>
              <a:rPr lang="en-IN" dirty="0"/>
              <a:t>=='object':</a:t>
            </a:r>
          </a:p>
          <a:p>
            <a:r>
              <a:rPr lang="en-IN" dirty="0"/>
              <a:t>        </a:t>
            </a:r>
            <a:r>
              <a:rPr lang="en-IN" dirty="0" err="1"/>
              <a:t>df</a:t>
            </a:r>
            <a:r>
              <a:rPr lang="en-IN" dirty="0"/>
              <a:t>[</a:t>
            </a:r>
            <a:r>
              <a:rPr lang="en-IN" dirty="0" err="1"/>
              <a:t>i</a:t>
            </a:r>
            <a:r>
              <a:rPr lang="en-IN" dirty="0"/>
              <a:t>]=</a:t>
            </a:r>
            <a:r>
              <a:rPr lang="en-IN" dirty="0" err="1"/>
              <a:t>ordin.fit_transform</a:t>
            </a:r>
            <a:r>
              <a:rPr lang="en-IN" dirty="0"/>
              <a:t>(</a:t>
            </a:r>
            <a:r>
              <a:rPr lang="en-IN" dirty="0" err="1"/>
              <a:t>df</a:t>
            </a:r>
            <a:r>
              <a:rPr lang="en-IN" dirty="0"/>
              <a:t>[</a:t>
            </a:r>
            <a:r>
              <a:rPr lang="en-IN" dirty="0" err="1"/>
              <a:t>i</a:t>
            </a:r>
            <a:r>
              <a:rPr lang="en-IN" dirty="0"/>
              <a:t>].</a:t>
            </a:r>
            <a:r>
              <a:rPr lang="en-IN" dirty="0" err="1"/>
              <a:t>values.reshape</a:t>
            </a:r>
            <a:r>
              <a:rPr lang="en-IN" dirty="0"/>
              <a:t>(-1,1))</a:t>
            </a:r>
          </a:p>
          <a:p>
            <a:r>
              <a:rPr lang="en-IN" dirty="0" err="1"/>
              <a:t>df</a:t>
            </a:r>
            <a:endParaRPr lang="en-IN" dirty="0"/>
          </a:p>
        </p:txBody>
      </p:sp>
    </p:spTree>
    <p:extLst>
      <p:ext uri="{BB962C8B-B14F-4D97-AF65-F5344CB8AC3E}">
        <p14:creationId xmlns:p14="http://schemas.microsoft.com/office/powerpoint/2010/main" val="205901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p:txBody>
          <a:bodyPr>
            <a:noAutofit/>
          </a:bodyPr>
          <a:lstStyle/>
          <a:p>
            <a:r>
              <a:rPr lang="en-US" b="1" u="sng" dirty="0"/>
              <a:t>DATA VISUALIZATION</a:t>
            </a:r>
          </a:p>
        </p:txBody>
      </p:sp>
      <p:sp>
        <p:nvSpPr>
          <p:cNvPr id="8" name="Content Placeholder 7">
            <a:extLst>
              <a:ext uri="{FF2B5EF4-FFF2-40B4-BE49-F238E27FC236}">
                <a16:creationId xmlns:a16="http://schemas.microsoft.com/office/drawing/2014/main" id="{CED188D3-E97C-4E64-AEC5-BA2CE083B7F3}"/>
              </a:ext>
            </a:extLst>
          </p:cNvPr>
          <p:cNvSpPr>
            <a:spLocks noGrp="1"/>
          </p:cNvSpPr>
          <p:nvPr>
            <p:ph idx="14"/>
          </p:nvPr>
        </p:nvSpPr>
        <p:spPr/>
        <p:txBody>
          <a:bodyPr>
            <a:noAutofit/>
          </a:bodyPr>
          <a:lstStyle/>
          <a:p>
            <a:r>
              <a:rPr lang="en-US" dirty="0"/>
              <a:t>BOX PLOT</a:t>
            </a:r>
          </a:p>
        </p:txBody>
      </p:sp>
      <p:pic>
        <p:nvPicPr>
          <p:cNvPr id="3" name="Content Placeholder 2">
            <a:extLst>
              <a:ext uri="{FF2B5EF4-FFF2-40B4-BE49-F238E27FC236}">
                <a16:creationId xmlns:a16="http://schemas.microsoft.com/office/drawing/2014/main" id="{C26B9BAC-3AF7-A392-B6CC-7AB8717F3AEB}"/>
              </a:ext>
            </a:extLst>
          </p:cNvPr>
          <p:cNvPicPr>
            <a:picLocks noGrp="1" noChangeAspect="1"/>
          </p:cNvPicPr>
          <p:nvPr>
            <p:ph idx="1"/>
          </p:nvPr>
        </p:nvPicPr>
        <p:blipFill>
          <a:blip r:embed="rId3"/>
          <a:stretch>
            <a:fillRect/>
          </a:stretch>
        </p:blipFill>
        <p:spPr>
          <a:xfrm>
            <a:off x="649288" y="2579571"/>
            <a:ext cx="4776995" cy="2687059"/>
          </a:xfrm>
        </p:spPr>
      </p:pic>
      <p:sp>
        <p:nvSpPr>
          <p:cNvPr id="10" name="Content Placeholder 9">
            <a:extLst>
              <a:ext uri="{FF2B5EF4-FFF2-40B4-BE49-F238E27FC236}">
                <a16:creationId xmlns:a16="http://schemas.microsoft.com/office/drawing/2014/main" id="{734818E9-4459-4052-A157-BAEE61330BF3}"/>
              </a:ext>
            </a:extLst>
          </p:cNvPr>
          <p:cNvSpPr>
            <a:spLocks noGrp="1"/>
          </p:cNvSpPr>
          <p:nvPr>
            <p:ph idx="15"/>
          </p:nvPr>
        </p:nvSpPr>
        <p:spPr/>
        <p:txBody>
          <a:bodyPr>
            <a:noAutofit/>
          </a:bodyPr>
          <a:lstStyle/>
          <a:p>
            <a:r>
              <a:rPr lang="en-US" dirty="0"/>
              <a:t>SWARM PLOT</a:t>
            </a:r>
          </a:p>
        </p:txBody>
      </p:sp>
      <p:pic>
        <p:nvPicPr>
          <p:cNvPr id="9" name="Content Placeholder 8">
            <a:extLst>
              <a:ext uri="{FF2B5EF4-FFF2-40B4-BE49-F238E27FC236}">
                <a16:creationId xmlns:a16="http://schemas.microsoft.com/office/drawing/2014/main" id="{A23830BA-6C3B-869B-B787-88A87E12B45A}"/>
              </a:ext>
            </a:extLst>
          </p:cNvPr>
          <p:cNvPicPr>
            <a:picLocks noGrp="1" noChangeAspect="1"/>
          </p:cNvPicPr>
          <p:nvPr>
            <p:ph idx="13"/>
          </p:nvPr>
        </p:nvPicPr>
        <p:blipFill>
          <a:blip r:embed="rId4"/>
          <a:stretch>
            <a:fillRect/>
          </a:stretch>
        </p:blipFill>
        <p:spPr>
          <a:xfrm>
            <a:off x="5841627" y="2579571"/>
            <a:ext cx="4727575" cy="2659260"/>
          </a:xfrm>
        </p:spPr>
      </p:pic>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p:txBody>
          <a:bodyPr/>
          <a:lstStyle/>
          <a:p>
            <a:r>
              <a:rPr lang="en-US" dirty="0"/>
              <a:t>Presentation Title</a:t>
            </a:r>
          </a:p>
        </p:txBody>
      </p:sp>
      <p:sp>
        <p:nvSpPr>
          <p:cNvPr id="14" name="Date Placeholder 13">
            <a:extLst>
              <a:ext uri="{FF2B5EF4-FFF2-40B4-BE49-F238E27FC236}">
                <a16:creationId xmlns:a16="http://schemas.microsoft.com/office/drawing/2014/main" id="{7C52191A-A01A-4BD8-A7AB-CB4BB654D26C}"/>
              </a:ext>
            </a:extLst>
          </p:cNvPr>
          <p:cNvSpPr>
            <a:spLocks noGrp="1"/>
          </p:cNvSpPr>
          <p:nvPr>
            <p:ph type="dt" sz="half" idx="10"/>
          </p:nvPr>
        </p:nvSpPr>
        <p:spPr/>
        <p:txBody>
          <a:bodyPr/>
          <a:lstStyle/>
          <a:p>
            <a:r>
              <a:rPr lang="en-US"/>
              <a:t>2/1/20XX</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296097629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2.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Gallery</Template>
  <TotalTime>159</TotalTime>
  <Words>876</Words>
  <Application>Microsoft Office PowerPoint</Application>
  <PresentationFormat>Widescreen</PresentationFormat>
  <Paragraphs>125</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Meiryo</vt:lpstr>
      <vt:lpstr>Arial</vt:lpstr>
      <vt:lpstr>Calibri</vt:lpstr>
      <vt:lpstr>Century Gothic</vt:lpstr>
      <vt:lpstr>Gallery</vt:lpstr>
      <vt:lpstr>PROJECT NO I </vt:lpstr>
      <vt:lpstr>Agenda</vt:lpstr>
      <vt:lpstr>Introduction</vt:lpstr>
      <vt:lpstr>Topic one</vt:lpstr>
      <vt:lpstr>PowerPoint Presentation</vt:lpstr>
      <vt:lpstr>import pandas as pd import numpy as np import warnings warnings.filterwarnings('ignore')</vt:lpstr>
      <vt:lpstr>GETTING THE DATASET</vt:lpstr>
      <vt:lpstr>DATA CLENSING</vt:lpstr>
      <vt:lpstr>DATA VISUALIZATION</vt:lpstr>
      <vt:lpstr>DATA VISUALIZATION(CONTINUED)</vt:lpstr>
      <vt:lpstr>This gives the study that about:  79% percent customers are satisfied and recommend  with AMAZON.IN  62% percent customers are satisfied and recommend  with AMAZON.IN and FLIPKART.COM   39% percent customers are satisfied and recommend  with FLIPKART.COM  30% percent customers are satisfied and recommend  with AMAZON.IN and MYNTRA.COM  20% percent customers are satisfied and recommend  with AMAZON.IN,PAYTM.COM and MYNTRA.COM  15% percent customers are satisfied and recommend  with AMAZON.IN,FLIPKART.COM and MYNTRA.COM  13% percent customers are satisfied and recommend  with AMAZON.IN and PAYTM.COM  11% percent customers are satisfied and recommend  with FLIPKART.COM,PAYTM.COM,MYNTRA.COM and SNAPDEAL.COM  From the above study , it reveals that amazon.in seperately and partnering with other sites gives nearly more than 95% percent of customer satisfaction and also to be much recommended by them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NO I</dc:title>
  <dc:creator>Ramaa Devi</dc:creator>
  <cp:lastModifiedBy>Ramaa Devi</cp:lastModifiedBy>
  <cp:revision>4</cp:revision>
  <dcterms:created xsi:type="dcterms:W3CDTF">2023-01-06T12:58:00Z</dcterms:created>
  <dcterms:modified xsi:type="dcterms:W3CDTF">2023-01-06T15:46:59Z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